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303" r:id="rId5"/>
    <p:sldId id="294" r:id="rId6"/>
    <p:sldId id="281" r:id="rId7"/>
    <p:sldId id="288" r:id="rId8"/>
    <p:sldId id="309" r:id="rId9"/>
    <p:sldId id="314" r:id="rId10"/>
    <p:sldId id="291" r:id="rId11"/>
    <p:sldId id="311" r:id="rId12"/>
    <p:sldId id="306" r:id="rId13"/>
    <p:sldId id="289" r:id="rId14"/>
    <p:sldId id="304" r:id="rId15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6159" autoAdjust="0"/>
  </p:normalViewPr>
  <p:slideViewPr>
    <p:cSldViewPr>
      <p:cViewPr varScale="1">
        <p:scale>
          <a:sx n="74" d="100"/>
          <a:sy n="74" d="100"/>
        </p:scale>
        <p:origin x="12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23D4F-0D69-49F6-B12A-3CD9863642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9505F21-A52A-4A55-AC45-F8E505D4E540}">
      <dgm:prSet phldrT="[Tekst]"/>
      <dgm:spPr/>
      <dgm:t>
        <a:bodyPr/>
        <a:lstStyle/>
        <a:p>
          <a:r>
            <a:rPr lang="nb-NO" dirty="0" smtClean="0"/>
            <a:t>Tidlig diagnostikk</a:t>
          </a:r>
          <a:endParaRPr lang="en-US" dirty="0"/>
        </a:p>
      </dgm:t>
    </dgm:pt>
    <dgm:pt modelId="{8CA2159B-AE20-4EF1-93C3-F9DE5C3108EB}" type="parTrans" cxnId="{5F2D9D7B-FFD5-4092-B2C5-0F7A44C30606}">
      <dgm:prSet/>
      <dgm:spPr/>
      <dgm:t>
        <a:bodyPr/>
        <a:lstStyle/>
        <a:p>
          <a:endParaRPr lang="en-US"/>
        </a:p>
      </dgm:t>
    </dgm:pt>
    <dgm:pt modelId="{5B0D2C81-7230-4846-85D4-0DEC7EC813E8}" type="sibTrans" cxnId="{5F2D9D7B-FFD5-4092-B2C5-0F7A44C30606}">
      <dgm:prSet/>
      <dgm:spPr/>
      <dgm:t>
        <a:bodyPr/>
        <a:lstStyle/>
        <a:p>
          <a:endParaRPr lang="en-US"/>
        </a:p>
      </dgm:t>
    </dgm:pt>
    <dgm:pt modelId="{B63BD426-BEB5-43E6-B5D4-CDCF34BBD628}">
      <dgm:prSet phldrT="[Tekst]"/>
      <dgm:spPr/>
      <dgm:t>
        <a:bodyPr/>
        <a:lstStyle/>
        <a:p>
          <a:r>
            <a:rPr lang="nb-NO" dirty="0" smtClean="0"/>
            <a:t>«Kreftfri»</a:t>
          </a:r>
          <a:endParaRPr lang="en-US" dirty="0"/>
        </a:p>
      </dgm:t>
    </dgm:pt>
    <dgm:pt modelId="{4749D88B-4F93-4148-B345-202ED44C6FD1}" type="parTrans" cxnId="{02DBD3F7-2801-4182-B9AF-A97C10404ABE}">
      <dgm:prSet/>
      <dgm:spPr/>
      <dgm:t>
        <a:bodyPr/>
        <a:lstStyle/>
        <a:p>
          <a:endParaRPr lang="en-US"/>
        </a:p>
      </dgm:t>
    </dgm:pt>
    <dgm:pt modelId="{35C06C4B-6403-4E47-986A-58EC32A37CD5}" type="sibTrans" cxnId="{02DBD3F7-2801-4182-B9AF-A97C10404ABE}">
      <dgm:prSet/>
      <dgm:spPr/>
      <dgm:t>
        <a:bodyPr/>
        <a:lstStyle/>
        <a:p>
          <a:endParaRPr lang="en-US"/>
        </a:p>
      </dgm:t>
    </dgm:pt>
    <dgm:pt modelId="{604569B4-BBCA-4486-BCC4-BA8BBFD89CB9}">
      <dgm:prSet phldrT="[Tekst]"/>
      <dgm:spPr/>
      <dgm:t>
        <a:bodyPr/>
        <a:lstStyle/>
        <a:p>
          <a:r>
            <a:rPr lang="nb-NO" dirty="0" smtClean="0"/>
            <a:t>Livet MED kreft</a:t>
          </a:r>
          <a:endParaRPr lang="en-US" dirty="0"/>
        </a:p>
      </dgm:t>
    </dgm:pt>
    <dgm:pt modelId="{49E9061A-8300-44E7-AF55-684DFEB6C336}" type="parTrans" cxnId="{98B0B5A8-C98A-4E87-87B6-15B09B238F7B}">
      <dgm:prSet/>
      <dgm:spPr/>
      <dgm:t>
        <a:bodyPr/>
        <a:lstStyle/>
        <a:p>
          <a:endParaRPr lang="en-US"/>
        </a:p>
      </dgm:t>
    </dgm:pt>
    <dgm:pt modelId="{3034B07C-BE7D-4341-8F95-1B3CB10C13FA}" type="sibTrans" cxnId="{98B0B5A8-C98A-4E87-87B6-15B09B238F7B}">
      <dgm:prSet/>
      <dgm:spPr/>
      <dgm:t>
        <a:bodyPr/>
        <a:lstStyle/>
        <a:p>
          <a:endParaRPr lang="en-US"/>
        </a:p>
      </dgm:t>
    </dgm:pt>
    <dgm:pt modelId="{BF8F6F5E-911B-4692-B75B-7CEBA1F8B5AA}">
      <dgm:prSet phldrT="[Tekst]"/>
      <dgm:spPr/>
      <dgm:t>
        <a:bodyPr/>
        <a:lstStyle/>
        <a:p>
          <a:r>
            <a:rPr lang="nb-NO" dirty="0" smtClean="0"/>
            <a:t>Forebygging</a:t>
          </a:r>
          <a:endParaRPr lang="en-US" dirty="0"/>
        </a:p>
      </dgm:t>
    </dgm:pt>
    <dgm:pt modelId="{342CA736-C1B9-44D2-8450-845329E9F7CD}" type="parTrans" cxnId="{B7AC50BB-194C-4D93-9DB6-F5E889208104}">
      <dgm:prSet/>
      <dgm:spPr/>
      <dgm:t>
        <a:bodyPr/>
        <a:lstStyle/>
        <a:p>
          <a:endParaRPr lang="en-US"/>
        </a:p>
      </dgm:t>
    </dgm:pt>
    <dgm:pt modelId="{F020333B-49E9-4D79-ABF6-F1734D396FAA}" type="sibTrans" cxnId="{B7AC50BB-194C-4D93-9DB6-F5E889208104}">
      <dgm:prSet/>
      <dgm:spPr/>
      <dgm:t>
        <a:bodyPr/>
        <a:lstStyle/>
        <a:p>
          <a:endParaRPr lang="en-US"/>
        </a:p>
      </dgm:t>
    </dgm:pt>
    <dgm:pt modelId="{6C9E1F65-D7C7-46EE-AF92-1C6B4C7B50C5}">
      <dgm:prSet phldrT="[Tekst]"/>
      <dgm:spPr/>
      <dgm:t>
        <a:bodyPr/>
        <a:lstStyle/>
        <a:p>
          <a:r>
            <a:rPr lang="nb-NO" dirty="0" err="1" smtClean="0"/>
            <a:t>Palliasjon</a:t>
          </a:r>
          <a:r>
            <a:rPr lang="nb-NO" dirty="0" smtClean="0"/>
            <a:t> </a:t>
          </a:r>
          <a:endParaRPr lang="en-US" dirty="0"/>
        </a:p>
      </dgm:t>
    </dgm:pt>
    <dgm:pt modelId="{5BE02DD8-109A-499B-834C-2E766DF773A8}" type="parTrans" cxnId="{46E05202-0282-4B86-A0ED-55BC4C903D64}">
      <dgm:prSet/>
      <dgm:spPr/>
      <dgm:t>
        <a:bodyPr/>
        <a:lstStyle/>
        <a:p>
          <a:endParaRPr lang="en-US"/>
        </a:p>
      </dgm:t>
    </dgm:pt>
    <dgm:pt modelId="{D748626C-6FD4-4BD3-8C96-757B9D3F9F6A}" type="sibTrans" cxnId="{46E05202-0282-4B86-A0ED-55BC4C903D64}">
      <dgm:prSet/>
      <dgm:spPr/>
      <dgm:t>
        <a:bodyPr/>
        <a:lstStyle/>
        <a:p>
          <a:endParaRPr lang="en-US"/>
        </a:p>
      </dgm:t>
    </dgm:pt>
    <dgm:pt modelId="{A3DA26F7-1877-4183-9804-693EF9398A9D}">
      <dgm:prSet phldrT="[Tekst]"/>
      <dgm:spPr/>
      <dgm:t>
        <a:bodyPr/>
        <a:lstStyle/>
        <a:p>
          <a:r>
            <a:rPr lang="nb-NO" dirty="0" smtClean="0"/>
            <a:t>Behandling</a:t>
          </a:r>
          <a:endParaRPr lang="en-US" dirty="0"/>
        </a:p>
      </dgm:t>
    </dgm:pt>
    <dgm:pt modelId="{734408B4-BD98-4858-82E7-CA8661E00B47}" type="parTrans" cxnId="{9BA6A1A1-3F72-4195-8D2A-86092E83580C}">
      <dgm:prSet/>
      <dgm:spPr/>
      <dgm:t>
        <a:bodyPr/>
        <a:lstStyle/>
        <a:p>
          <a:endParaRPr lang="en-US"/>
        </a:p>
      </dgm:t>
    </dgm:pt>
    <dgm:pt modelId="{A454EE64-8835-4B85-B80D-1FCE8AC2479A}" type="sibTrans" cxnId="{9BA6A1A1-3F72-4195-8D2A-86092E83580C}">
      <dgm:prSet/>
      <dgm:spPr/>
      <dgm:t>
        <a:bodyPr/>
        <a:lstStyle/>
        <a:p>
          <a:endParaRPr lang="en-US"/>
        </a:p>
      </dgm:t>
    </dgm:pt>
    <dgm:pt modelId="{30C55EA7-C5D8-4357-AE58-F0DE6CBAFBD6}">
      <dgm:prSet phldrT="[Tekst]"/>
      <dgm:spPr/>
      <dgm:t>
        <a:bodyPr/>
        <a:lstStyle/>
        <a:p>
          <a:r>
            <a:rPr lang="nb-NO" dirty="0" smtClean="0"/>
            <a:t>Livet etter kreft</a:t>
          </a:r>
          <a:endParaRPr lang="en-US" dirty="0"/>
        </a:p>
      </dgm:t>
    </dgm:pt>
    <dgm:pt modelId="{53971EB8-5358-4D6D-A561-8379169B32F0}" type="parTrans" cxnId="{1C690CC8-34AB-4697-9D12-99D20F9AC874}">
      <dgm:prSet/>
      <dgm:spPr/>
      <dgm:t>
        <a:bodyPr/>
        <a:lstStyle/>
        <a:p>
          <a:endParaRPr lang="en-US"/>
        </a:p>
      </dgm:t>
    </dgm:pt>
    <dgm:pt modelId="{B41EE8A6-60DC-4733-952D-30B00F5477EC}" type="sibTrans" cxnId="{1C690CC8-34AB-4697-9D12-99D20F9AC874}">
      <dgm:prSet/>
      <dgm:spPr/>
      <dgm:t>
        <a:bodyPr/>
        <a:lstStyle/>
        <a:p>
          <a:endParaRPr lang="en-US"/>
        </a:p>
      </dgm:t>
    </dgm:pt>
    <dgm:pt modelId="{DC4886B3-A99B-463A-9229-AE9B6650A4A1}">
      <dgm:prSet phldrT="[Tekst]"/>
      <dgm:spPr/>
      <dgm:t>
        <a:bodyPr/>
        <a:lstStyle/>
        <a:p>
          <a:r>
            <a:rPr lang="nb-NO" dirty="0" smtClean="0"/>
            <a:t>Død</a:t>
          </a:r>
          <a:endParaRPr lang="en-US" dirty="0"/>
        </a:p>
      </dgm:t>
    </dgm:pt>
    <dgm:pt modelId="{29B21649-5B16-4B7E-BAB3-5045E1EA6549}" type="sibTrans" cxnId="{1A1304A6-00DE-4A7A-8143-F4B2712DB13C}">
      <dgm:prSet/>
      <dgm:spPr/>
      <dgm:t>
        <a:bodyPr/>
        <a:lstStyle/>
        <a:p>
          <a:endParaRPr lang="en-US"/>
        </a:p>
      </dgm:t>
    </dgm:pt>
    <dgm:pt modelId="{40133271-EAA8-4300-8835-85C7B81A871D}" type="parTrans" cxnId="{1A1304A6-00DE-4A7A-8143-F4B2712DB13C}">
      <dgm:prSet/>
      <dgm:spPr/>
      <dgm:t>
        <a:bodyPr/>
        <a:lstStyle/>
        <a:p>
          <a:endParaRPr lang="en-US"/>
        </a:p>
      </dgm:t>
    </dgm:pt>
    <dgm:pt modelId="{D2506836-FBAD-46C2-9514-451554125FD3}" type="pres">
      <dgm:prSet presAssocID="{03F23D4F-0D69-49F6-B12A-3CD9863642C5}" presName="Name0" presStyleCnt="0">
        <dgm:presLayoutVars>
          <dgm:dir/>
          <dgm:animLvl val="lvl"/>
          <dgm:resizeHandles val="exact"/>
        </dgm:presLayoutVars>
      </dgm:prSet>
      <dgm:spPr/>
    </dgm:pt>
    <dgm:pt modelId="{55D014AE-3571-41F7-B452-404EC8683FA8}" type="pres">
      <dgm:prSet presAssocID="{BF8F6F5E-911B-4692-B75B-7CEBA1F8B5AA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4EC2E-F84C-4298-AC67-31EA243C316A}" type="pres">
      <dgm:prSet presAssocID="{F020333B-49E9-4D79-ABF6-F1734D396FAA}" presName="parTxOnlySpace" presStyleCnt="0"/>
      <dgm:spPr/>
    </dgm:pt>
    <dgm:pt modelId="{EE91B924-9A73-40D2-AE77-8FFC25F3B0F5}" type="pres">
      <dgm:prSet presAssocID="{19505F21-A52A-4A55-AC45-F8E505D4E540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2F587-A65E-4DDA-9A37-08A6FF752954}" type="pres">
      <dgm:prSet presAssocID="{5B0D2C81-7230-4846-85D4-0DEC7EC813E8}" presName="parTxOnlySpace" presStyleCnt="0"/>
      <dgm:spPr/>
    </dgm:pt>
    <dgm:pt modelId="{7923B03E-E4AC-43D7-B124-519EDEB7B636}" type="pres">
      <dgm:prSet presAssocID="{A3DA26F7-1877-4183-9804-693EF9398A9D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B402B-16E3-4AFE-AFD4-5DA62FE5B0ED}" type="pres">
      <dgm:prSet presAssocID="{A454EE64-8835-4B85-B80D-1FCE8AC2479A}" presName="parTxOnlySpace" presStyleCnt="0"/>
      <dgm:spPr/>
    </dgm:pt>
    <dgm:pt modelId="{9E3A612E-B061-47EB-B8A4-98EE22E1CF62}" type="pres">
      <dgm:prSet presAssocID="{B63BD426-BEB5-43E6-B5D4-CDCF34BBD628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0D217-BDC5-4B81-B383-F57F93ADADDA}" type="pres">
      <dgm:prSet presAssocID="{35C06C4B-6403-4E47-986A-58EC32A37CD5}" presName="parTxOnlySpace" presStyleCnt="0"/>
      <dgm:spPr/>
    </dgm:pt>
    <dgm:pt modelId="{06C12C89-CF68-4D11-8608-A5F79A66CB47}" type="pres">
      <dgm:prSet presAssocID="{604569B4-BBCA-4486-BCC4-BA8BBFD89CB9}" presName="parTxOnly" presStyleLbl="node1" presStyleIdx="4" presStyleCnt="8" custLinFactX="-84712" custLinFactY="-26498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3DD8-C171-4ECE-A655-A45066A23EFA}" type="pres">
      <dgm:prSet presAssocID="{3034B07C-BE7D-4341-8F95-1B3CB10C13FA}" presName="parTxOnlySpace" presStyleCnt="0"/>
      <dgm:spPr/>
    </dgm:pt>
    <dgm:pt modelId="{CA3421CD-3964-4923-8ADA-3698F83D81E1}" type="pres">
      <dgm:prSet presAssocID="{6C9E1F65-D7C7-46EE-AF92-1C6B4C7B50C5}" presName="parTxOnly" presStyleLbl="node1" presStyleIdx="5" presStyleCnt="8" custLinFactX="-164866" custLinFactY="29520" custLinFactNeighborX="-2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A5326-6F89-43DD-A45F-804B5AECEBC1}" type="pres">
      <dgm:prSet presAssocID="{D748626C-6FD4-4BD3-8C96-757B9D3F9F6A}" presName="parTxOnlySpace" presStyleCnt="0"/>
      <dgm:spPr/>
    </dgm:pt>
    <dgm:pt modelId="{CE24B77C-5033-4B7D-9B0B-0B498AB2AA11}" type="pres">
      <dgm:prSet presAssocID="{DC4886B3-A99B-463A-9229-AE9B6650A4A1}" presName="parTxOnly" presStyleLbl="node1" presStyleIdx="6" presStyleCnt="8" custLinFactX="-161242" custLinFactY="29520" custLinFactNeighborX="-2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0C804-5DB6-4ED9-9B93-C2395CC3726F}" type="pres">
      <dgm:prSet presAssocID="{29B21649-5B16-4B7E-BAB3-5045E1EA6549}" presName="parTxOnlySpace" presStyleCnt="0"/>
      <dgm:spPr/>
    </dgm:pt>
    <dgm:pt modelId="{A99002A5-4A63-4044-AFC9-EE37A5856CA3}" type="pres">
      <dgm:prSet presAssocID="{30C55EA7-C5D8-4357-AE58-F0DE6CBAFBD6}" presName="parTxOnly" presStyleLbl="node1" presStyleIdx="7" presStyleCnt="8" custLinFactX="-235000" custLinFactNeighborX="-300000" custLinFactNeighborY="46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DBD3F7-2801-4182-B9AF-A97C10404ABE}" srcId="{03F23D4F-0D69-49F6-B12A-3CD9863642C5}" destId="{B63BD426-BEB5-43E6-B5D4-CDCF34BBD628}" srcOrd="3" destOrd="0" parTransId="{4749D88B-4F93-4148-B345-202ED44C6FD1}" sibTransId="{35C06C4B-6403-4E47-986A-58EC32A37CD5}"/>
    <dgm:cxn modelId="{1A6506E5-5AB7-4C34-AF87-EFE560D95FB3}" type="presOf" srcId="{30C55EA7-C5D8-4357-AE58-F0DE6CBAFBD6}" destId="{A99002A5-4A63-4044-AFC9-EE37A5856CA3}" srcOrd="0" destOrd="0" presId="urn:microsoft.com/office/officeart/2005/8/layout/chevron1"/>
    <dgm:cxn modelId="{1C690CC8-34AB-4697-9D12-99D20F9AC874}" srcId="{03F23D4F-0D69-49F6-B12A-3CD9863642C5}" destId="{30C55EA7-C5D8-4357-AE58-F0DE6CBAFBD6}" srcOrd="7" destOrd="0" parTransId="{53971EB8-5358-4D6D-A561-8379169B32F0}" sibTransId="{B41EE8A6-60DC-4733-952D-30B00F5477EC}"/>
    <dgm:cxn modelId="{9C572B7F-1F3F-4FAD-A32F-AC4EA0AEF6AE}" type="presOf" srcId="{DC4886B3-A99B-463A-9229-AE9B6650A4A1}" destId="{CE24B77C-5033-4B7D-9B0B-0B498AB2AA11}" srcOrd="0" destOrd="0" presId="urn:microsoft.com/office/officeart/2005/8/layout/chevron1"/>
    <dgm:cxn modelId="{9BA6A1A1-3F72-4195-8D2A-86092E83580C}" srcId="{03F23D4F-0D69-49F6-B12A-3CD9863642C5}" destId="{A3DA26F7-1877-4183-9804-693EF9398A9D}" srcOrd="2" destOrd="0" parTransId="{734408B4-BD98-4858-82E7-CA8661E00B47}" sibTransId="{A454EE64-8835-4B85-B80D-1FCE8AC2479A}"/>
    <dgm:cxn modelId="{750527FD-6930-4730-BD28-CB5F80AF4B5D}" type="presOf" srcId="{BF8F6F5E-911B-4692-B75B-7CEBA1F8B5AA}" destId="{55D014AE-3571-41F7-B452-404EC8683FA8}" srcOrd="0" destOrd="0" presId="urn:microsoft.com/office/officeart/2005/8/layout/chevron1"/>
    <dgm:cxn modelId="{8D5B334F-5BDA-44A3-BFCB-35F8439795FD}" type="presOf" srcId="{604569B4-BBCA-4486-BCC4-BA8BBFD89CB9}" destId="{06C12C89-CF68-4D11-8608-A5F79A66CB47}" srcOrd="0" destOrd="0" presId="urn:microsoft.com/office/officeart/2005/8/layout/chevron1"/>
    <dgm:cxn modelId="{22773017-E235-4214-875D-7C5DE9AF0DCB}" type="presOf" srcId="{B63BD426-BEB5-43E6-B5D4-CDCF34BBD628}" destId="{9E3A612E-B061-47EB-B8A4-98EE22E1CF62}" srcOrd="0" destOrd="0" presId="urn:microsoft.com/office/officeart/2005/8/layout/chevron1"/>
    <dgm:cxn modelId="{9CABC262-EA59-464B-A484-5E0EAAD2F9E1}" type="presOf" srcId="{03F23D4F-0D69-49F6-B12A-3CD9863642C5}" destId="{D2506836-FBAD-46C2-9514-451554125FD3}" srcOrd="0" destOrd="0" presId="urn:microsoft.com/office/officeart/2005/8/layout/chevron1"/>
    <dgm:cxn modelId="{46E05202-0282-4B86-A0ED-55BC4C903D64}" srcId="{03F23D4F-0D69-49F6-B12A-3CD9863642C5}" destId="{6C9E1F65-D7C7-46EE-AF92-1C6B4C7B50C5}" srcOrd="5" destOrd="0" parTransId="{5BE02DD8-109A-499B-834C-2E766DF773A8}" sibTransId="{D748626C-6FD4-4BD3-8C96-757B9D3F9F6A}"/>
    <dgm:cxn modelId="{0E6B7E04-8683-4F27-9644-CE5CADCC1891}" type="presOf" srcId="{19505F21-A52A-4A55-AC45-F8E505D4E540}" destId="{EE91B924-9A73-40D2-AE77-8FFC25F3B0F5}" srcOrd="0" destOrd="0" presId="urn:microsoft.com/office/officeart/2005/8/layout/chevron1"/>
    <dgm:cxn modelId="{98B0B5A8-C98A-4E87-87B6-15B09B238F7B}" srcId="{03F23D4F-0D69-49F6-B12A-3CD9863642C5}" destId="{604569B4-BBCA-4486-BCC4-BA8BBFD89CB9}" srcOrd="4" destOrd="0" parTransId="{49E9061A-8300-44E7-AF55-684DFEB6C336}" sibTransId="{3034B07C-BE7D-4341-8F95-1B3CB10C13FA}"/>
    <dgm:cxn modelId="{B7AC50BB-194C-4D93-9DB6-F5E889208104}" srcId="{03F23D4F-0D69-49F6-B12A-3CD9863642C5}" destId="{BF8F6F5E-911B-4692-B75B-7CEBA1F8B5AA}" srcOrd="0" destOrd="0" parTransId="{342CA736-C1B9-44D2-8450-845329E9F7CD}" sibTransId="{F020333B-49E9-4D79-ABF6-F1734D396FAA}"/>
    <dgm:cxn modelId="{D7A04F98-7452-4F00-B2A7-E9EE19883942}" type="presOf" srcId="{6C9E1F65-D7C7-46EE-AF92-1C6B4C7B50C5}" destId="{CA3421CD-3964-4923-8ADA-3698F83D81E1}" srcOrd="0" destOrd="0" presId="urn:microsoft.com/office/officeart/2005/8/layout/chevron1"/>
    <dgm:cxn modelId="{5F2D9D7B-FFD5-4092-B2C5-0F7A44C30606}" srcId="{03F23D4F-0D69-49F6-B12A-3CD9863642C5}" destId="{19505F21-A52A-4A55-AC45-F8E505D4E540}" srcOrd="1" destOrd="0" parTransId="{8CA2159B-AE20-4EF1-93C3-F9DE5C3108EB}" sibTransId="{5B0D2C81-7230-4846-85D4-0DEC7EC813E8}"/>
    <dgm:cxn modelId="{5AC42B51-C253-4EE0-A937-BD3D7514CC19}" type="presOf" srcId="{A3DA26F7-1877-4183-9804-693EF9398A9D}" destId="{7923B03E-E4AC-43D7-B124-519EDEB7B636}" srcOrd="0" destOrd="0" presId="urn:microsoft.com/office/officeart/2005/8/layout/chevron1"/>
    <dgm:cxn modelId="{1A1304A6-00DE-4A7A-8143-F4B2712DB13C}" srcId="{03F23D4F-0D69-49F6-B12A-3CD9863642C5}" destId="{DC4886B3-A99B-463A-9229-AE9B6650A4A1}" srcOrd="6" destOrd="0" parTransId="{40133271-EAA8-4300-8835-85C7B81A871D}" sibTransId="{29B21649-5B16-4B7E-BAB3-5045E1EA6549}"/>
    <dgm:cxn modelId="{A7B4DE55-B15C-4348-A729-AF79B1E7BE26}" type="presParOf" srcId="{D2506836-FBAD-46C2-9514-451554125FD3}" destId="{55D014AE-3571-41F7-B452-404EC8683FA8}" srcOrd="0" destOrd="0" presId="urn:microsoft.com/office/officeart/2005/8/layout/chevron1"/>
    <dgm:cxn modelId="{F9EEF26F-FF95-48F3-BE91-F2D1BFF52060}" type="presParOf" srcId="{D2506836-FBAD-46C2-9514-451554125FD3}" destId="{04C4EC2E-F84C-4298-AC67-31EA243C316A}" srcOrd="1" destOrd="0" presId="urn:microsoft.com/office/officeart/2005/8/layout/chevron1"/>
    <dgm:cxn modelId="{7066CB8C-8C28-4687-B2D9-9398D156FB65}" type="presParOf" srcId="{D2506836-FBAD-46C2-9514-451554125FD3}" destId="{EE91B924-9A73-40D2-AE77-8FFC25F3B0F5}" srcOrd="2" destOrd="0" presId="urn:microsoft.com/office/officeart/2005/8/layout/chevron1"/>
    <dgm:cxn modelId="{E624C992-D3C2-4FFF-A534-6F351912FFCD}" type="presParOf" srcId="{D2506836-FBAD-46C2-9514-451554125FD3}" destId="{A862F587-A65E-4DDA-9A37-08A6FF752954}" srcOrd="3" destOrd="0" presId="urn:microsoft.com/office/officeart/2005/8/layout/chevron1"/>
    <dgm:cxn modelId="{FD47DEB2-248B-4E8E-A1A1-28AD18A33E06}" type="presParOf" srcId="{D2506836-FBAD-46C2-9514-451554125FD3}" destId="{7923B03E-E4AC-43D7-B124-519EDEB7B636}" srcOrd="4" destOrd="0" presId="urn:microsoft.com/office/officeart/2005/8/layout/chevron1"/>
    <dgm:cxn modelId="{5B1297ED-09D8-4C7F-9554-A389D48CD886}" type="presParOf" srcId="{D2506836-FBAD-46C2-9514-451554125FD3}" destId="{6EDB402B-16E3-4AFE-AFD4-5DA62FE5B0ED}" srcOrd="5" destOrd="0" presId="urn:microsoft.com/office/officeart/2005/8/layout/chevron1"/>
    <dgm:cxn modelId="{733A9E33-92CE-43BA-B6A6-5A930A10711F}" type="presParOf" srcId="{D2506836-FBAD-46C2-9514-451554125FD3}" destId="{9E3A612E-B061-47EB-B8A4-98EE22E1CF62}" srcOrd="6" destOrd="0" presId="urn:microsoft.com/office/officeart/2005/8/layout/chevron1"/>
    <dgm:cxn modelId="{D7FEAAB5-BC0F-4BE0-A127-1EE3F3BF128D}" type="presParOf" srcId="{D2506836-FBAD-46C2-9514-451554125FD3}" destId="{18C0D217-BDC5-4B81-B383-F57F93ADADDA}" srcOrd="7" destOrd="0" presId="urn:microsoft.com/office/officeart/2005/8/layout/chevron1"/>
    <dgm:cxn modelId="{E426AA58-4F48-43B3-B881-F1C6847A0A09}" type="presParOf" srcId="{D2506836-FBAD-46C2-9514-451554125FD3}" destId="{06C12C89-CF68-4D11-8608-A5F79A66CB47}" srcOrd="8" destOrd="0" presId="urn:microsoft.com/office/officeart/2005/8/layout/chevron1"/>
    <dgm:cxn modelId="{AE67A775-FEC5-4987-8876-480F2183BFA0}" type="presParOf" srcId="{D2506836-FBAD-46C2-9514-451554125FD3}" destId="{96663DD8-C171-4ECE-A655-A45066A23EFA}" srcOrd="9" destOrd="0" presId="urn:microsoft.com/office/officeart/2005/8/layout/chevron1"/>
    <dgm:cxn modelId="{BD790117-B3A6-4543-BB61-E02C66239E94}" type="presParOf" srcId="{D2506836-FBAD-46C2-9514-451554125FD3}" destId="{CA3421CD-3964-4923-8ADA-3698F83D81E1}" srcOrd="10" destOrd="0" presId="urn:microsoft.com/office/officeart/2005/8/layout/chevron1"/>
    <dgm:cxn modelId="{4F43591F-D153-4898-B6D3-D66EE8C925DA}" type="presParOf" srcId="{D2506836-FBAD-46C2-9514-451554125FD3}" destId="{8AAA5326-6F89-43DD-A45F-804B5AECEBC1}" srcOrd="11" destOrd="0" presId="urn:microsoft.com/office/officeart/2005/8/layout/chevron1"/>
    <dgm:cxn modelId="{F75BA797-359F-4803-9810-8ACCBD32E0D2}" type="presParOf" srcId="{D2506836-FBAD-46C2-9514-451554125FD3}" destId="{CE24B77C-5033-4B7D-9B0B-0B498AB2AA11}" srcOrd="12" destOrd="0" presId="urn:microsoft.com/office/officeart/2005/8/layout/chevron1"/>
    <dgm:cxn modelId="{F0CF5D2A-5C10-4FF7-AEDE-45533D739791}" type="presParOf" srcId="{D2506836-FBAD-46C2-9514-451554125FD3}" destId="{E670C804-5DB6-4ED9-9B93-C2395CC3726F}" srcOrd="13" destOrd="0" presId="urn:microsoft.com/office/officeart/2005/8/layout/chevron1"/>
    <dgm:cxn modelId="{31A690AB-0777-4EA1-91AC-E1056C0DEBE7}" type="presParOf" srcId="{D2506836-FBAD-46C2-9514-451554125FD3}" destId="{A99002A5-4A63-4044-AFC9-EE37A5856CA3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014AE-3571-41F7-B452-404EC8683FA8}">
      <dsp:nvSpPr>
        <dsp:cNvPr id="0" name=""/>
        <dsp:cNvSpPr/>
      </dsp:nvSpPr>
      <dsp:spPr>
        <a:xfrm>
          <a:off x="990" y="1874802"/>
          <a:ext cx="1587673" cy="6350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Forebygging</a:t>
          </a:r>
          <a:endParaRPr lang="en-US" sz="1200" kern="1200" dirty="0"/>
        </a:p>
      </dsp:txBody>
      <dsp:txXfrm>
        <a:off x="318525" y="1874802"/>
        <a:ext cx="952604" cy="635069"/>
      </dsp:txXfrm>
    </dsp:sp>
    <dsp:sp modelId="{EE91B924-9A73-40D2-AE77-8FFC25F3B0F5}">
      <dsp:nvSpPr>
        <dsp:cNvPr id="0" name=""/>
        <dsp:cNvSpPr/>
      </dsp:nvSpPr>
      <dsp:spPr>
        <a:xfrm>
          <a:off x="1429896" y="1874802"/>
          <a:ext cx="1587673" cy="6350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Tidlig diagnostikk</a:t>
          </a:r>
          <a:endParaRPr lang="en-US" sz="1200" kern="1200" dirty="0"/>
        </a:p>
      </dsp:txBody>
      <dsp:txXfrm>
        <a:off x="1747431" y="1874802"/>
        <a:ext cx="952604" cy="635069"/>
      </dsp:txXfrm>
    </dsp:sp>
    <dsp:sp modelId="{7923B03E-E4AC-43D7-B124-519EDEB7B636}">
      <dsp:nvSpPr>
        <dsp:cNvPr id="0" name=""/>
        <dsp:cNvSpPr/>
      </dsp:nvSpPr>
      <dsp:spPr>
        <a:xfrm>
          <a:off x="2858803" y="1874802"/>
          <a:ext cx="1587673" cy="6350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Behandling</a:t>
          </a:r>
          <a:endParaRPr lang="en-US" sz="1200" kern="1200" dirty="0"/>
        </a:p>
      </dsp:txBody>
      <dsp:txXfrm>
        <a:off x="3176338" y="1874802"/>
        <a:ext cx="952604" cy="635069"/>
      </dsp:txXfrm>
    </dsp:sp>
    <dsp:sp modelId="{9E3A612E-B061-47EB-B8A4-98EE22E1CF62}">
      <dsp:nvSpPr>
        <dsp:cNvPr id="0" name=""/>
        <dsp:cNvSpPr/>
      </dsp:nvSpPr>
      <dsp:spPr>
        <a:xfrm>
          <a:off x="4287709" y="1874802"/>
          <a:ext cx="1587673" cy="6350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«Kreftfri»</a:t>
          </a:r>
          <a:endParaRPr lang="en-US" sz="1200" kern="1200" dirty="0"/>
        </a:p>
      </dsp:txBody>
      <dsp:txXfrm>
        <a:off x="4605244" y="1874802"/>
        <a:ext cx="952604" cy="635069"/>
      </dsp:txXfrm>
    </dsp:sp>
    <dsp:sp modelId="{06C12C89-CF68-4D11-8608-A5F79A66CB47}">
      <dsp:nvSpPr>
        <dsp:cNvPr id="0" name=""/>
        <dsp:cNvSpPr/>
      </dsp:nvSpPr>
      <dsp:spPr>
        <a:xfrm>
          <a:off x="4212898" y="1071452"/>
          <a:ext cx="1587673" cy="6350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Livet MED kreft</a:t>
          </a:r>
          <a:endParaRPr lang="en-US" sz="1200" kern="1200" dirty="0"/>
        </a:p>
      </dsp:txBody>
      <dsp:txXfrm>
        <a:off x="4530433" y="1071452"/>
        <a:ext cx="952604" cy="635069"/>
      </dsp:txXfrm>
    </dsp:sp>
    <dsp:sp modelId="{CA3421CD-3964-4923-8ADA-3698F83D81E1}">
      <dsp:nvSpPr>
        <dsp:cNvPr id="0" name=""/>
        <dsp:cNvSpPr/>
      </dsp:nvSpPr>
      <dsp:spPr>
        <a:xfrm>
          <a:off x="4210453" y="2697344"/>
          <a:ext cx="1587673" cy="6350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err="1" smtClean="0"/>
            <a:t>Palliasjon</a:t>
          </a:r>
          <a:r>
            <a:rPr lang="nb-NO" sz="1200" kern="1200" dirty="0" smtClean="0"/>
            <a:t> </a:t>
          </a:r>
          <a:endParaRPr lang="en-US" sz="1200" kern="1200" dirty="0"/>
        </a:p>
      </dsp:txBody>
      <dsp:txXfrm>
        <a:off x="4527988" y="2697344"/>
        <a:ext cx="952604" cy="635069"/>
      </dsp:txXfrm>
    </dsp:sp>
    <dsp:sp modelId="{CE24B77C-5033-4B7D-9B0B-0B498AB2AA11}">
      <dsp:nvSpPr>
        <dsp:cNvPr id="0" name=""/>
        <dsp:cNvSpPr/>
      </dsp:nvSpPr>
      <dsp:spPr>
        <a:xfrm>
          <a:off x="5696897" y="2697344"/>
          <a:ext cx="1587673" cy="6350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Død</a:t>
          </a:r>
          <a:endParaRPr lang="en-US" sz="1200" kern="1200" dirty="0"/>
        </a:p>
      </dsp:txBody>
      <dsp:txXfrm>
        <a:off x="6014432" y="2697344"/>
        <a:ext cx="952604" cy="635069"/>
      </dsp:txXfrm>
    </dsp:sp>
    <dsp:sp modelId="{A99002A5-4A63-4044-AFC9-EE37A5856CA3}">
      <dsp:nvSpPr>
        <dsp:cNvPr id="0" name=""/>
        <dsp:cNvSpPr/>
      </dsp:nvSpPr>
      <dsp:spPr>
        <a:xfrm>
          <a:off x="5796000" y="1904574"/>
          <a:ext cx="1587673" cy="6350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Livet etter kreft</a:t>
          </a:r>
          <a:endParaRPr lang="en-US" sz="1200" kern="1200" dirty="0"/>
        </a:p>
      </dsp:txBody>
      <dsp:txXfrm>
        <a:off x="6113535" y="1904574"/>
        <a:ext cx="952604" cy="635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5818-22B3-4A58-A523-CAD9B5650CBD}" type="datetimeFigureOut">
              <a:rPr lang="nb-NO" smtClean="0"/>
              <a:pPr/>
              <a:t>08.05.2017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4E881-A8E7-4553-A155-1E8FADDB40C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1986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F4EBA-D541-4492-998B-CE117B49AAA7}" type="datetimeFigureOut">
              <a:rPr lang="nb-NO" smtClean="0"/>
              <a:pPr/>
              <a:t>08.05.2017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E1F1E-6BB3-4EAE-85B0-20FDA30B855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27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1F1E-6BB3-4EAE-85B0-20FDA30B855A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1079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1F1E-6BB3-4EAE-85B0-20FDA30B855A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787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1F1E-6BB3-4EAE-85B0-20FDA30B855A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096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1F1E-6BB3-4EAE-85B0-20FDA30B855A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8751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1F1E-6BB3-4EAE-85B0-20FDA30B855A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214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1F1E-6BB3-4EAE-85B0-20FDA30B855A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6831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1F1E-6BB3-4EAE-85B0-20FDA30B855A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781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1F1E-6BB3-4EAE-85B0-20FDA30B855A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7181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1F1E-6BB3-4EAE-85B0-20FDA30B855A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2475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1F1E-6BB3-4EAE-85B0-20FDA30B855A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5029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2000" dirty="0" smtClean="0">
              <a:solidFill>
                <a:srgbClr val="FF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1F1E-6BB3-4EAE-85B0-20FDA30B855A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1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_bg_5_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433426"/>
            <a:ext cx="8418576" cy="5991149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A5B0-2F90-4BA9-A218-98FFF049D51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1509420" y="6434964"/>
            <a:ext cx="6890533" cy="432000"/>
          </a:xfrm>
        </p:spPr>
        <p:txBody>
          <a:bodyPr/>
          <a:lstStyle/>
          <a:p>
            <a:r>
              <a:rPr lang="nb-NO" smtClean="0"/>
              <a:t>KreftREHAB 2017 - Elin Stoermann-Næss</a:t>
            </a:r>
            <a:endParaRPr lang="nb-NO" dirty="0"/>
          </a:p>
        </p:txBody>
      </p:sp>
      <p:pic>
        <p:nvPicPr>
          <p:cNvPr id="6" name="Picture 6" descr="Kreftforeningen_webadresse_ne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2773680"/>
            <a:ext cx="5816600" cy="1310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8" y="6480106"/>
            <a:ext cx="272128" cy="31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side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9420" y="6434964"/>
            <a:ext cx="6890533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r>
              <a:rPr lang="nb-NO" smtClean="0"/>
              <a:t>KreftREHAB 2017 - Elin Stoermann-Næss</a:t>
            </a:r>
            <a:endParaRPr lang="nb-NO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9953" y="6426000"/>
            <a:ext cx="567765" cy="432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80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fld id="{932DA5B0-2F90-4BA9-A218-98FFF049D51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66069" y="870998"/>
            <a:ext cx="8417932" cy="4210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0000" y="433483"/>
            <a:ext cx="8424000" cy="446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Plassholder for innhold 2"/>
          <p:cNvSpPr>
            <a:spLocks noGrp="1"/>
          </p:cNvSpPr>
          <p:nvPr>
            <p:ph sz="quarter" idx="13"/>
          </p:nvPr>
        </p:nvSpPr>
        <p:spPr>
          <a:xfrm>
            <a:off x="366713" y="1451610"/>
            <a:ext cx="4068000" cy="438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sz="quarter" idx="14"/>
          </p:nvPr>
        </p:nvSpPr>
        <p:spPr>
          <a:xfrm>
            <a:off x="4716000" y="1451610"/>
            <a:ext cx="4068000" cy="438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769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725138" y="440964"/>
            <a:ext cx="4070383" cy="599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Sett inn bilde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60000" y="871596"/>
            <a:ext cx="4067387" cy="4210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9420" y="6434964"/>
            <a:ext cx="6890533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r>
              <a:rPr lang="nb-NO" smtClean="0"/>
              <a:t>KreftREHAB 2017 - Elin Stoermann-Næss</a:t>
            </a:r>
            <a:endParaRPr lang="nb-NO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9953" y="6426000"/>
            <a:ext cx="567765" cy="432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80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fld id="{932DA5B0-2F90-4BA9-A218-98FFF049D51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0000" y="433483"/>
            <a:ext cx="4067386" cy="446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Plassholder for innhold 2"/>
          <p:cNvSpPr>
            <a:spLocks noGrp="1"/>
          </p:cNvSpPr>
          <p:nvPr>
            <p:ph sz="quarter" idx="14"/>
          </p:nvPr>
        </p:nvSpPr>
        <p:spPr>
          <a:xfrm>
            <a:off x="366713" y="1451610"/>
            <a:ext cx="4068000" cy="438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26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360936" y="1451429"/>
            <a:ext cx="4067064" cy="4983534"/>
          </a:xfrm>
          <a:noFill/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4742180" y="1451429"/>
            <a:ext cx="4053341" cy="4983534"/>
          </a:xfrm>
          <a:noFill/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60935" y="870998"/>
            <a:ext cx="8434856" cy="4210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9420" y="6434964"/>
            <a:ext cx="6890533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r>
              <a:rPr lang="nb-NO" smtClean="0"/>
              <a:t>KreftREHAB 2017 - Elin Stoermann-Næss</a:t>
            </a:r>
            <a:endParaRPr lang="nb-NO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9953" y="6426000"/>
            <a:ext cx="567765" cy="432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80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fld id="{932DA5B0-2F90-4BA9-A218-98FFF049D51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0000" y="433483"/>
            <a:ext cx="8435520" cy="446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360000" y="432000"/>
            <a:ext cx="4040624" cy="599400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Sett inn bilde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702091" y="871596"/>
            <a:ext cx="4081910" cy="4210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7" name="Title 5"/>
          <p:cNvSpPr>
            <a:spLocks noGrp="1"/>
          </p:cNvSpPr>
          <p:nvPr>
            <p:ph type="title"/>
          </p:nvPr>
        </p:nvSpPr>
        <p:spPr>
          <a:xfrm>
            <a:off x="4702092" y="440133"/>
            <a:ext cx="4081909" cy="446858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9420" y="6434964"/>
            <a:ext cx="6890533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r>
              <a:rPr lang="nb-NO" smtClean="0"/>
              <a:t>KreftREHAB 2017 - Elin Stoermann-Næss</a:t>
            </a:r>
            <a:endParaRPr lang="nb-NO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9953" y="6426000"/>
            <a:ext cx="567765" cy="432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80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fld id="{932DA5B0-2F90-4BA9-A218-98FFF049D51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sz="quarter" idx="14"/>
          </p:nvPr>
        </p:nvSpPr>
        <p:spPr>
          <a:xfrm>
            <a:off x="4716000" y="1451610"/>
            <a:ext cx="4068000" cy="438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190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9420" y="6434964"/>
            <a:ext cx="6890533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r>
              <a:rPr lang="nb-NO" smtClean="0"/>
              <a:t>KreftREHAB 2017 - Elin Stoermann-Næss</a:t>
            </a:r>
            <a:endParaRPr lang="nb-NO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9953" y="6426000"/>
            <a:ext cx="567765" cy="432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80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fld id="{932DA5B0-2F90-4BA9-A218-98FFF049D51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716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9420" y="6434964"/>
            <a:ext cx="6890533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r>
              <a:rPr lang="nb-NO" smtClean="0"/>
              <a:t>KreftREHAB 2017 - Elin Stoermann-Næss</a:t>
            </a:r>
            <a:endParaRPr lang="nb-NO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9953" y="6426000"/>
            <a:ext cx="567765" cy="432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80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fld id="{932DA5B0-2F90-4BA9-A218-98FFF049D51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39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KreftREHAB 2017 - Elin Stoermann-Næss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A5B0-2F90-4BA9-A218-98FFF049D51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336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bg_4_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433426"/>
            <a:ext cx="8418576" cy="5991149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A5B0-2F90-4BA9-A218-98FFF049D51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1509420" y="6434964"/>
            <a:ext cx="6890533" cy="432000"/>
          </a:xfrm>
        </p:spPr>
        <p:txBody>
          <a:bodyPr/>
          <a:lstStyle/>
          <a:p>
            <a:r>
              <a:rPr lang="nb-NO" smtClean="0"/>
              <a:t>KreftREHAB 2017 - Elin Stoermann-Næss</a:t>
            </a:r>
            <a:endParaRPr lang="nb-NO" dirty="0"/>
          </a:p>
        </p:txBody>
      </p:sp>
      <p:pic>
        <p:nvPicPr>
          <p:cNvPr id="6" name="Picture 6" descr="Kreftforeningen_webadresse_ne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2773680"/>
            <a:ext cx="5816600" cy="1310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8" y="6480106"/>
            <a:ext cx="272128" cy="31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bg_6_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433426"/>
            <a:ext cx="8418576" cy="5991149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A5B0-2F90-4BA9-A218-98FFF049D51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1509420" y="6434964"/>
            <a:ext cx="6890533" cy="432000"/>
          </a:xfrm>
        </p:spPr>
        <p:txBody>
          <a:bodyPr/>
          <a:lstStyle/>
          <a:p>
            <a:r>
              <a:rPr lang="nb-NO" smtClean="0"/>
              <a:t>KreftREHAB 2017 - Elin Stoermann-Næss</a:t>
            </a:r>
            <a:endParaRPr lang="nb-NO" dirty="0"/>
          </a:p>
        </p:txBody>
      </p:sp>
      <p:pic>
        <p:nvPicPr>
          <p:cNvPr id="6" name="Picture 6" descr="Kreftforeningen_webadresse_ne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2773680"/>
            <a:ext cx="5816600" cy="1310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8" y="6480106"/>
            <a:ext cx="272128" cy="31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ed tittel og navn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_bg_5_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433426"/>
            <a:ext cx="8418576" cy="5991149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A5B0-2F90-4BA9-A218-98FFF049D51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1509420" y="6434964"/>
            <a:ext cx="6890533" cy="432000"/>
          </a:xfrm>
        </p:spPr>
        <p:txBody>
          <a:bodyPr/>
          <a:lstStyle/>
          <a:p>
            <a:r>
              <a:rPr lang="nb-NO" smtClean="0"/>
              <a:t>KreftREHAB 2017 - Elin Stoermann-Næss</a:t>
            </a:r>
            <a:endParaRPr lang="nb-NO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63688" y="2960646"/>
            <a:ext cx="5616624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sz="36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 smtClean="0"/>
              <a:t>Foredragstittel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763688" y="3515409"/>
            <a:ext cx="5616624" cy="609398"/>
          </a:xfrm>
        </p:spPr>
        <p:txBody>
          <a:bodyPr>
            <a:spAutoFit/>
          </a:bodyPr>
          <a:lstStyle>
            <a:lvl1pPr marL="0" indent="0" algn="ctr">
              <a:buNone/>
              <a:defRPr sz="36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 smtClean="0"/>
              <a:t>Navn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8" y="6480106"/>
            <a:ext cx="272128" cy="318869"/>
          </a:xfrm>
          <a:prstGeom prst="rect">
            <a:avLst/>
          </a:prstGeom>
        </p:spPr>
      </p:pic>
      <p:pic>
        <p:nvPicPr>
          <p:cNvPr id="14" name="Picture 13" descr="Kreftforeningen_navnetrekk_p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000" y="6594032"/>
            <a:ext cx="945032" cy="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4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ed tittel og nav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_bg_4_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433426"/>
            <a:ext cx="8418576" cy="5991149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A5B0-2F90-4BA9-A218-98FFF049D51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1509420" y="6434964"/>
            <a:ext cx="6890533" cy="432000"/>
          </a:xfrm>
        </p:spPr>
        <p:txBody>
          <a:bodyPr/>
          <a:lstStyle/>
          <a:p>
            <a:r>
              <a:rPr lang="nb-NO" smtClean="0"/>
              <a:t>KreftREHAB 2017 - Elin Stoermann-Næss</a:t>
            </a:r>
            <a:endParaRPr lang="nb-NO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63688" y="2960646"/>
            <a:ext cx="5616624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sz="36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 smtClean="0"/>
              <a:t>Foredragstittel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763688" y="3515409"/>
            <a:ext cx="5616624" cy="609398"/>
          </a:xfrm>
        </p:spPr>
        <p:txBody>
          <a:bodyPr>
            <a:spAutoFit/>
          </a:bodyPr>
          <a:lstStyle>
            <a:lvl1pPr marL="0" indent="0" algn="ctr">
              <a:buNone/>
              <a:defRPr sz="36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 smtClean="0"/>
              <a:t>Navn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8" y="6480106"/>
            <a:ext cx="272128" cy="318869"/>
          </a:xfrm>
          <a:prstGeom prst="rect">
            <a:avLst/>
          </a:prstGeom>
        </p:spPr>
      </p:pic>
      <p:pic>
        <p:nvPicPr>
          <p:cNvPr id="14" name="Picture 13" descr="Kreftforeningen_navnetrekk_p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000" y="6594032"/>
            <a:ext cx="945032" cy="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4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ed tittel og navn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_bg_6_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433426"/>
            <a:ext cx="8418576" cy="5991149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A5B0-2F90-4BA9-A218-98FFF049D51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1509420" y="6434964"/>
            <a:ext cx="6890533" cy="432000"/>
          </a:xfrm>
        </p:spPr>
        <p:txBody>
          <a:bodyPr/>
          <a:lstStyle/>
          <a:p>
            <a:r>
              <a:rPr lang="nb-NO" smtClean="0"/>
              <a:t>KreftREHAB 2017 - Elin Stoermann-Næss</a:t>
            </a:r>
            <a:endParaRPr lang="nb-NO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63688" y="2960646"/>
            <a:ext cx="5616624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sz="36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 smtClean="0"/>
              <a:t>Foredragstittel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763688" y="3515409"/>
            <a:ext cx="5616624" cy="609398"/>
          </a:xfrm>
        </p:spPr>
        <p:txBody>
          <a:bodyPr>
            <a:spAutoFit/>
          </a:bodyPr>
          <a:lstStyle>
            <a:lvl1pPr marL="0" indent="0" algn="ctr">
              <a:buNone/>
              <a:defRPr sz="36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 smtClean="0"/>
              <a:t>Navn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8" y="6480106"/>
            <a:ext cx="272128" cy="318869"/>
          </a:xfrm>
          <a:prstGeom prst="rect">
            <a:avLst/>
          </a:prstGeom>
        </p:spPr>
      </p:pic>
      <p:pic>
        <p:nvPicPr>
          <p:cNvPr id="14" name="Picture 13" descr="Kreftforeningen_navnetrekk_p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000" y="6594032"/>
            <a:ext cx="945032" cy="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4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7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1451429"/>
            <a:ext cx="8424001" cy="4974571"/>
          </a:xfrm>
          <a:prstGeom prst="rect">
            <a:avLst/>
          </a:prstGeom>
          <a:solidFill>
            <a:srgbClr val="F2F2F2"/>
          </a:solidFill>
        </p:spPr>
        <p:txBody>
          <a:bodyPr vert="horz" anchor="ctr" anchorCtr="0"/>
          <a:lstStyle>
            <a:lvl1pPr marL="0" indent="0" algn="ctr">
              <a:buNone/>
              <a:defRPr sz="3000" b="1" i="0">
                <a:latin typeface="Georgia" pitchFamily="18" charset="0"/>
                <a:cs typeface="Georgia" pitchFamily="18" charset="0"/>
              </a:defRPr>
            </a:lvl1pPr>
          </a:lstStyle>
          <a:p>
            <a:r>
              <a:rPr lang="en-US" dirty="0" smtClean="0"/>
              <a:t>Sett inn </a:t>
            </a:r>
            <a:r>
              <a:rPr lang="en-US" dirty="0" err="1" smtClean="0"/>
              <a:t>bilde</a:t>
            </a:r>
            <a:endParaRPr lang="en-US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60828" y="871596"/>
            <a:ext cx="8423173" cy="4210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9420" y="6434964"/>
            <a:ext cx="6890533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r>
              <a:rPr lang="nb-NO" smtClean="0"/>
              <a:t>KreftREHAB 2017 - Elin Stoermann-Næss</a:t>
            </a:r>
            <a:endParaRPr lang="nb-NO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9953" y="6426000"/>
            <a:ext cx="567765" cy="432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80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fld id="{932DA5B0-2F90-4BA9-A218-98FFF049D51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60000" y="433483"/>
            <a:ext cx="8424000" cy="446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0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vil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432001"/>
            <a:ext cx="8424000" cy="5993999"/>
          </a:xfrm>
          <a:prstGeom prst="rect">
            <a:avLst/>
          </a:prstGeom>
          <a:solidFill>
            <a:srgbClr val="F2F2F2"/>
          </a:solidFill>
        </p:spPr>
        <p:txBody>
          <a:bodyPr vert="horz" anchor="ctr" anchorCtr="0"/>
          <a:lstStyle>
            <a:lvl1pPr marL="0" indent="0" algn="ctr">
              <a:buNone/>
              <a:defRPr sz="3000" b="1" i="0">
                <a:latin typeface="Georgia" pitchFamily="18" charset="0"/>
                <a:cs typeface="Georgia" pitchFamily="18" charset="0"/>
              </a:defRPr>
            </a:lvl1pPr>
          </a:lstStyle>
          <a:p>
            <a:r>
              <a:rPr lang="en-US" dirty="0" smtClean="0"/>
              <a:t>Sett inn </a:t>
            </a:r>
            <a:r>
              <a:rPr lang="en-US" dirty="0" err="1" smtClean="0"/>
              <a:t>bilde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9420" y="6434964"/>
            <a:ext cx="6890533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r>
              <a:rPr lang="nb-NO" smtClean="0"/>
              <a:t>KreftREHAB 2017 - Elin Stoermann-Næss</a:t>
            </a:r>
            <a:endParaRPr lang="nb-NO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9953" y="6426000"/>
            <a:ext cx="567765" cy="432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80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fld id="{932DA5B0-2F90-4BA9-A218-98FFF049D51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344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d teks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66069" y="870998"/>
            <a:ext cx="8417932" cy="4210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9420" y="6434964"/>
            <a:ext cx="6890533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r>
              <a:rPr lang="nb-NO" smtClean="0"/>
              <a:t>KreftREHAB 2017 - Elin Stoermann-Næss</a:t>
            </a:r>
            <a:endParaRPr lang="nb-NO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9953" y="6426000"/>
            <a:ext cx="567765" cy="432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80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fld id="{932DA5B0-2F90-4BA9-A218-98FFF049D51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0000" y="433483"/>
            <a:ext cx="8424000" cy="446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Plassholder for innhold 2"/>
          <p:cNvSpPr>
            <a:spLocks noGrp="1"/>
          </p:cNvSpPr>
          <p:nvPr>
            <p:ph sz="quarter" idx="12"/>
          </p:nvPr>
        </p:nvSpPr>
        <p:spPr>
          <a:xfrm>
            <a:off x="366714" y="1451610"/>
            <a:ext cx="8416925" cy="438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839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idx="1"/>
          </p:nvPr>
        </p:nvSpPr>
        <p:spPr>
          <a:xfrm>
            <a:off x="360000" y="1301263"/>
            <a:ext cx="8424000" cy="438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smtClean="0"/>
              <a:t>Første </a:t>
            </a:r>
            <a:r>
              <a:rPr lang="da-DK" dirty="0" err="1" smtClean="0"/>
              <a:t>nivå</a:t>
            </a:r>
            <a:endParaRPr lang="da-DK" dirty="0" smtClean="0"/>
          </a:p>
          <a:p>
            <a:pPr lvl="1"/>
            <a:r>
              <a:rPr lang="da-DK" dirty="0" smtClean="0"/>
              <a:t>Andre </a:t>
            </a:r>
            <a:r>
              <a:rPr lang="da-DK" dirty="0" err="1" smtClean="0"/>
              <a:t>nivå</a:t>
            </a:r>
            <a:endParaRPr lang="da-DK" dirty="0" smtClean="0"/>
          </a:p>
          <a:p>
            <a:pPr lvl="2"/>
            <a:r>
              <a:rPr lang="da-DK" dirty="0" smtClean="0"/>
              <a:t>Tredje </a:t>
            </a:r>
            <a:r>
              <a:rPr lang="da-DK" dirty="0" err="1" smtClean="0"/>
              <a:t>nivå</a:t>
            </a:r>
            <a:endParaRPr lang="da-DK" dirty="0" smtClean="0"/>
          </a:p>
          <a:p>
            <a:pPr lvl="3"/>
            <a:r>
              <a:rPr lang="da-DK" dirty="0" smtClean="0"/>
              <a:t>Fjerde </a:t>
            </a:r>
            <a:r>
              <a:rPr lang="da-DK" dirty="0" err="1" smtClean="0"/>
              <a:t>nivå</a:t>
            </a:r>
            <a:endParaRPr lang="da-DK" dirty="0" smtClean="0"/>
          </a:p>
          <a:p>
            <a:pPr lvl="4"/>
            <a:r>
              <a:rPr lang="da-DK" dirty="0" smtClean="0"/>
              <a:t>Femte </a:t>
            </a:r>
            <a:r>
              <a:rPr lang="da-DK" dirty="0" err="1" smtClean="0"/>
              <a:t>nivå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9953" y="6426000"/>
            <a:ext cx="567765" cy="432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80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fld id="{932DA5B0-2F90-4BA9-A218-98FFF049D51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360000" y="433483"/>
            <a:ext cx="8424000" cy="446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9420" y="6434964"/>
            <a:ext cx="6890533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r>
              <a:rPr lang="nb-NO" smtClean="0"/>
              <a:t>KreftREHAB 2017 - Elin Stoermann-Næss</a:t>
            </a:r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588" y="6480106"/>
            <a:ext cx="272128" cy="318869"/>
          </a:xfrm>
          <a:prstGeom prst="rect">
            <a:avLst/>
          </a:prstGeom>
        </p:spPr>
      </p:pic>
      <p:pic>
        <p:nvPicPr>
          <p:cNvPr id="9" name="Picture 8" descr="Kreftforeningen_navnetrekk_pos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60000" y="6594032"/>
            <a:ext cx="945032" cy="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0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7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bg1">
              <a:lumMod val="50000"/>
            </a:schemeClr>
          </a:solidFill>
          <a:latin typeface="Georgia"/>
          <a:ea typeface="+mj-ea"/>
          <a:cs typeface="Georgia"/>
        </a:defRPr>
      </a:lvl1pPr>
    </p:titleStyle>
    <p:bodyStyle>
      <a:lvl1pPr marL="180975" indent="-180975" algn="l" defTabSz="457200" rtl="0" eaLnBrk="1" latinLnBrk="0" hangingPunct="1">
        <a:lnSpc>
          <a:spcPct val="110000"/>
        </a:lnSpc>
        <a:spcBef>
          <a:spcPts val="0"/>
        </a:spcBef>
        <a:buClr>
          <a:schemeClr val="tx1"/>
        </a:buClr>
        <a:buFont typeface="Arial"/>
        <a:buChar char="•"/>
        <a:defRPr sz="1800" kern="1200" baseline="0">
          <a:solidFill>
            <a:schemeClr val="tx1"/>
          </a:solidFill>
          <a:latin typeface="Georgia"/>
          <a:ea typeface="+mn-ea"/>
          <a:cs typeface="News Gothic MT"/>
        </a:defRPr>
      </a:lvl1pPr>
      <a:lvl2pPr marL="360000" indent="-180000" algn="l" defTabSz="457200" rtl="0" eaLnBrk="1" latinLnBrk="0" hangingPunct="1">
        <a:lnSpc>
          <a:spcPct val="110000"/>
        </a:lnSpc>
        <a:spcBef>
          <a:spcPts val="0"/>
        </a:spcBef>
        <a:buClr>
          <a:schemeClr val="tx1"/>
        </a:buClr>
        <a:buFont typeface="Arial"/>
        <a:buChar char="•"/>
        <a:defRPr sz="1600" kern="1200" baseline="0">
          <a:solidFill>
            <a:schemeClr val="tx1"/>
          </a:solidFill>
          <a:latin typeface="Georgia"/>
          <a:ea typeface="+mn-ea"/>
          <a:cs typeface="News Gothic MT"/>
        </a:defRPr>
      </a:lvl2pPr>
      <a:lvl3pPr marL="540000" indent="-180000" algn="l" defTabSz="457200" rtl="0" eaLnBrk="1" latinLnBrk="0" hangingPunct="1">
        <a:lnSpc>
          <a:spcPct val="110000"/>
        </a:lnSpc>
        <a:spcBef>
          <a:spcPts val="0"/>
        </a:spcBef>
        <a:buClr>
          <a:schemeClr val="tx1"/>
        </a:buClr>
        <a:buFont typeface="Arial"/>
        <a:buChar char="•"/>
        <a:tabLst>
          <a:tab pos="809625" algn="l"/>
        </a:tabLst>
        <a:defRPr sz="1400" kern="1200" baseline="0">
          <a:solidFill>
            <a:schemeClr val="tx1"/>
          </a:solidFill>
          <a:latin typeface="Georgia"/>
          <a:ea typeface="+mn-ea"/>
          <a:cs typeface="News Gothic MT"/>
        </a:defRPr>
      </a:lvl3pPr>
      <a:lvl4pPr marL="720000" indent="-180000" algn="l" defTabSz="457200" rtl="0" eaLnBrk="1" latinLnBrk="0" hangingPunct="1">
        <a:lnSpc>
          <a:spcPct val="110000"/>
        </a:lnSpc>
        <a:spcBef>
          <a:spcPts val="0"/>
        </a:spcBef>
        <a:buClr>
          <a:schemeClr val="tx1"/>
        </a:buClr>
        <a:buFont typeface="Arial"/>
        <a:buChar char="•"/>
        <a:defRPr sz="1400" kern="1200" baseline="0">
          <a:solidFill>
            <a:schemeClr val="tx1"/>
          </a:solidFill>
          <a:latin typeface="Georgia"/>
          <a:ea typeface="+mn-ea"/>
          <a:cs typeface="News Gothic MT"/>
        </a:defRPr>
      </a:lvl4pPr>
      <a:lvl5pPr marL="895350" indent="-176213" algn="l" defTabSz="457200" rtl="0" eaLnBrk="1" latinLnBrk="0" hangingPunct="1">
        <a:lnSpc>
          <a:spcPct val="110000"/>
        </a:lnSpc>
        <a:spcBef>
          <a:spcPts val="0"/>
        </a:spcBef>
        <a:buClr>
          <a:schemeClr val="tx1"/>
        </a:buClr>
        <a:buFont typeface="Arial"/>
        <a:buChar char="•"/>
        <a:defRPr sz="1200" kern="1200" baseline="0">
          <a:solidFill>
            <a:schemeClr val="tx1"/>
          </a:solidFill>
          <a:latin typeface="Georgia"/>
          <a:ea typeface="+mn-ea"/>
          <a:cs typeface="News Gothic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KreftREHAB 2017 - Elin Stoermann-Næss</a:t>
            </a:r>
            <a:endParaRPr lang="nb-NO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1763688" y="1298653"/>
            <a:ext cx="5616624" cy="2215991"/>
          </a:xfrm>
        </p:spPr>
        <p:txBody>
          <a:bodyPr/>
          <a:lstStyle/>
          <a:p>
            <a:r>
              <a:rPr lang="nb-NO" dirty="0" smtClean="0"/>
              <a:t>Arbeid, skole og studier – viktige arenaer i kreftrehabilitering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057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 vi komme hit?</a:t>
            </a:r>
            <a:endParaRPr lang="nb-N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70" y="1301750"/>
            <a:ext cx="6864461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KreftREHAB 2017 - Elin Stoermann-Næss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09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Takk for meg!</a:t>
            </a:r>
            <a:endParaRPr lang="nb-N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6192688" cy="4680520"/>
          </a:xfr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KreftREHAB 2017 - Elin Stoermann-Næss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12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 vår strategi……….</a:t>
            </a:r>
            <a:endParaRPr lang="nb-NO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3"/>
          </p:nvPr>
        </p:nvSpPr>
        <p:spPr>
          <a:xfrm>
            <a:off x="366713" y="1451610"/>
            <a:ext cx="4068000" cy="4969774"/>
          </a:xfrm>
        </p:spPr>
        <p:txBody>
          <a:bodyPr/>
          <a:lstStyle/>
          <a:p>
            <a:pPr marL="180000" lvl="1" indent="0">
              <a:buNone/>
            </a:pPr>
            <a:endParaRPr lang="nb-NO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nb-NO" sz="3200" dirty="0" smtClean="0">
                <a:solidFill>
                  <a:schemeClr val="bg2">
                    <a:lumMod val="75000"/>
                  </a:schemeClr>
                </a:solidFill>
              </a:rPr>
              <a:t>Flere skal bli friske eller leve lenger med kreft</a:t>
            </a:r>
          </a:p>
          <a:p>
            <a:pPr>
              <a:buFont typeface="Courier New" panose="02070309020205020404" pitchFamily="49" charset="0"/>
              <a:buChar char="o"/>
            </a:pPr>
            <a:endParaRPr lang="nb-NO" sz="3200" dirty="0"/>
          </a:p>
          <a:p>
            <a:pPr>
              <a:buFont typeface="Courier New" panose="02070309020205020404" pitchFamily="49" charset="0"/>
              <a:buChar char="o"/>
            </a:pPr>
            <a:r>
              <a:rPr lang="nb-NO" sz="3200" dirty="0" smtClean="0">
                <a:solidFill>
                  <a:schemeClr val="bg2">
                    <a:lumMod val="75000"/>
                  </a:schemeClr>
                </a:solidFill>
              </a:rPr>
              <a:t>Bedre livskvalitet for pasienter og pårørende</a:t>
            </a:r>
          </a:p>
          <a:p>
            <a:pPr>
              <a:buFont typeface="Courier New" panose="02070309020205020404" pitchFamily="49" charset="0"/>
              <a:buChar char="o"/>
            </a:pPr>
            <a:endParaRPr lang="nb-NO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b-NO" dirty="0" smtClean="0"/>
          </a:p>
          <a:p>
            <a:pPr>
              <a:buFont typeface="Courier New" panose="02070309020205020404" pitchFamily="49" charset="0"/>
              <a:buChar char="o"/>
            </a:pPr>
            <a:endParaRPr lang="nb-NO" dirty="0"/>
          </a:p>
          <a:p>
            <a:pPr>
              <a:buFont typeface="Courier New" panose="02070309020205020404" pitchFamily="49" charset="0"/>
              <a:buChar char="o"/>
            </a:pPr>
            <a:endParaRPr lang="nb-NO" dirty="0" smtClean="0"/>
          </a:p>
          <a:p>
            <a:pPr marL="180000" lvl="1" indent="0">
              <a:buNone/>
            </a:pPr>
            <a:endParaRPr lang="nb-NO" dirty="0" smtClean="0"/>
          </a:p>
          <a:p>
            <a:pPr marL="360000" lvl="2" indent="0">
              <a:buNone/>
            </a:pPr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KreftREHAB 2017 - Elin Stoermann-Næss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431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Ulikt sykdoms- og behandlingsforløp – flere overlever………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Plassholder for innhol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488422"/>
              </p:ext>
            </p:extLst>
          </p:nvPr>
        </p:nvGraphicFramePr>
        <p:xfrm>
          <a:off x="360362" y="1301750"/>
          <a:ext cx="11592000" cy="438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Høyrepil med hakk 10"/>
          <p:cNvSpPr/>
          <p:nvPr/>
        </p:nvSpPr>
        <p:spPr>
          <a:xfrm>
            <a:off x="1619672" y="4797152"/>
            <a:ext cx="5832648" cy="1728192"/>
          </a:xfrm>
          <a:prstGeom prst="notched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ews Gothic MT"/>
                <a:cs typeface="News Gothic MT"/>
              </a:rPr>
              <a:t>Oppf</a:t>
            </a:r>
            <a:r>
              <a:rPr lang="nb-NO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ews Gothic MT"/>
                <a:cs typeface="News Gothic MT"/>
              </a:rPr>
              <a:t>ølging</a:t>
            </a:r>
            <a:r>
              <a:rPr lang="nb-NO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ews Gothic MT"/>
                <a:cs typeface="News Gothic MT"/>
              </a:rPr>
              <a:t> og rehabilitering</a:t>
            </a:r>
            <a:endParaRPr lang="en-US" b="0" i="1" dirty="0" smtClean="0">
              <a:solidFill>
                <a:schemeClr val="tx1"/>
              </a:solidFill>
              <a:latin typeface="News Gothic MT"/>
              <a:cs typeface="News Gothic MT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KreftREHAB 2017 - Elin Stoermann-Næss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193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5607" r="-22448" b="334"/>
          <a:stretch/>
        </p:blipFill>
        <p:spPr bwMode="auto">
          <a:xfrm>
            <a:off x="1547664" y="310719"/>
            <a:ext cx="7155534" cy="645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kreftpasienter i arbeid? Hva sier forskning?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endParaRPr lang="nb-NO" dirty="0">
              <a:solidFill>
                <a:srgbClr val="DD4B39"/>
              </a:solidFill>
            </a:endParaRPr>
          </a:p>
          <a:p>
            <a:pPr marL="0"/>
            <a:endParaRPr lang="nb-NO" dirty="0">
              <a:solidFill>
                <a:srgbClr val="DD4B39"/>
              </a:solidFill>
            </a:endParaRPr>
          </a:p>
          <a:p>
            <a:pPr marL="0"/>
            <a:endParaRPr lang="nb-NO" dirty="0">
              <a:solidFill>
                <a:srgbClr val="DD4B39"/>
              </a:solidFill>
            </a:endParaRPr>
          </a:p>
          <a:p>
            <a:pPr marL="0"/>
            <a:endParaRPr lang="nb-NO" dirty="0">
              <a:solidFill>
                <a:srgbClr val="DD4B39"/>
              </a:solidFill>
            </a:endParaRPr>
          </a:p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KreftREHAB 2017 - Elin Stoermann-Næss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0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KreftREHAB 2017 - Elin Stoermann-Næss</a:t>
            </a:r>
            <a:endParaRPr lang="nb-NO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Sykepenger som tidskonto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dirty="0" smtClean="0">
                <a:solidFill>
                  <a:srgbClr val="FF0000"/>
                </a:solidFill>
              </a:rPr>
              <a:t>Dagens ordning</a:t>
            </a:r>
          </a:p>
          <a:p>
            <a:endParaRPr lang="nb-NO" sz="2400" dirty="0"/>
          </a:p>
          <a:p>
            <a:pPr marL="0" indent="0" algn="ctr">
              <a:buNone/>
            </a:pPr>
            <a:r>
              <a:rPr lang="nb-NO" sz="2000" dirty="0" smtClean="0"/>
              <a:t>Lønnsinntekt eller hele/graderte sykepenger i 1 år:</a:t>
            </a:r>
          </a:p>
          <a:p>
            <a:pPr marL="0" indent="0" algn="ctr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 algn="ctr">
              <a:buNone/>
            </a:pPr>
            <a:endParaRPr lang="nb-NO" sz="2000" dirty="0" smtClean="0"/>
          </a:p>
          <a:p>
            <a:pPr marL="0" indent="0" algn="ctr">
              <a:buNone/>
            </a:pPr>
            <a:r>
              <a:rPr lang="nb-NO" sz="2000" dirty="0" smtClean="0"/>
              <a:t>Arbeidsavklaringspenger </a:t>
            </a:r>
            <a:r>
              <a:rPr lang="nb-NO" sz="2000" dirty="0"/>
              <a:t>(AAP)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dirty="0" smtClean="0">
                <a:solidFill>
                  <a:srgbClr val="FF0000"/>
                </a:solidFill>
              </a:rPr>
              <a:t>Tidskonto</a:t>
            </a:r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sz="2000" dirty="0" smtClean="0"/>
              <a:t>Graderte sykepenger/lønnsinntekt i inntil 2 år:</a:t>
            </a:r>
          </a:p>
          <a:p>
            <a:pPr marL="0" indent="0" algn="ctr">
              <a:buNone/>
            </a:pPr>
            <a:endParaRPr lang="nb-NO" sz="2000" dirty="0"/>
          </a:p>
          <a:p>
            <a:pPr marL="0" indent="0" algn="ctr">
              <a:buNone/>
            </a:pPr>
            <a:endParaRPr lang="nb-NO" sz="2000" dirty="0" smtClean="0"/>
          </a:p>
          <a:p>
            <a:pPr marL="0" indent="0" algn="ctr">
              <a:buNone/>
            </a:pPr>
            <a:endParaRPr lang="nb-NO" sz="2000" dirty="0"/>
          </a:p>
          <a:p>
            <a:pPr marL="0" indent="0" algn="ctr">
              <a:buNone/>
            </a:pPr>
            <a:endParaRPr lang="nb-NO" sz="2000" dirty="0" smtClean="0"/>
          </a:p>
          <a:p>
            <a:pPr marL="0" indent="0" algn="ctr">
              <a:buNone/>
            </a:pPr>
            <a:endParaRPr lang="nb-NO" sz="2000" dirty="0"/>
          </a:p>
          <a:p>
            <a:pPr marL="0" indent="0" algn="ctr">
              <a:buNone/>
            </a:pPr>
            <a:r>
              <a:rPr lang="nb-NO" sz="2000" dirty="0" smtClean="0"/>
              <a:t>Syk/jobb/syk/jobb/syk/jobb</a:t>
            </a:r>
          </a:p>
          <a:p>
            <a:pPr marL="0" indent="0" algn="ctr">
              <a:buNone/>
            </a:pPr>
            <a:endParaRPr lang="nb-NO" sz="2000" dirty="0"/>
          </a:p>
        </p:txBody>
      </p:sp>
      <p:sp>
        <p:nvSpPr>
          <p:cNvPr id="11" name="Pil ned 10"/>
          <p:cNvSpPr/>
          <p:nvPr/>
        </p:nvSpPr>
        <p:spPr>
          <a:xfrm>
            <a:off x="6804248" y="3356992"/>
            <a:ext cx="484632" cy="978408"/>
          </a:xfrm>
          <a:prstGeom prst="downArrow">
            <a:avLst/>
          </a:prstGeom>
          <a:solidFill>
            <a:srgbClr val="DE6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0" i="0" dirty="0" smtClean="0">
              <a:solidFill>
                <a:schemeClr val="bg1"/>
              </a:solidFill>
              <a:latin typeface="News Gothic MT"/>
              <a:cs typeface="News Gothic MT"/>
            </a:endParaRPr>
          </a:p>
        </p:txBody>
      </p:sp>
      <p:sp>
        <p:nvSpPr>
          <p:cNvPr id="12" name="Pil ned 11"/>
          <p:cNvSpPr/>
          <p:nvPr/>
        </p:nvSpPr>
        <p:spPr>
          <a:xfrm>
            <a:off x="2267744" y="3429000"/>
            <a:ext cx="484632" cy="978408"/>
          </a:xfrm>
          <a:prstGeom prst="downArrow">
            <a:avLst/>
          </a:prstGeom>
          <a:solidFill>
            <a:srgbClr val="DE6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0" i="0" dirty="0" smtClean="0">
              <a:solidFill>
                <a:schemeClr val="bg1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4030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KreftREHAB 2017 - Elin Stoermann-Næss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0000" y="433482"/>
            <a:ext cx="8424000" cy="691261"/>
          </a:xfrm>
        </p:spPr>
        <p:txBody>
          <a:bodyPr/>
          <a:lstStyle/>
          <a:p>
            <a:r>
              <a:rPr lang="nb-N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Studenter/unge – utfordringer og muligheter under og etter kreft</a:t>
            </a:r>
            <a:endParaRPr lang="nb-N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sz="2400" dirty="0" smtClean="0">
                <a:solidFill>
                  <a:srgbClr val="FF0000"/>
                </a:solidFill>
              </a:rPr>
              <a:t>Studenter</a:t>
            </a:r>
          </a:p>
          <a:p>
            <a:pPr lvl="1"/>
            <a:r>
              <a:rPr lang="nb-NO" sz="2000" dirty="0" smtClean="0"/>
              <a:t>Må oppgi studiene for å få arbeidsavklaringspenger (AAP)</a:t>
            </a:r>
          </a:p>
          <a:p>
            <a:pPr lvl="2"/>
            <a:r>
              <a:rPr lang="nb-NO" sz="2000" dirty="0" smtClean="0"/>
              <a:t>Ingen gradering slik som arbeidstakere (50/50)</a:t>
            </a:r>
          </a:p>
          <a:p>
            <a:pPr lvl="2"/>
            <a:r>
              <a:rPr lang="nb-NO" sz="2000" dirty="0" smtClean="0"/>
              <a:t>Hvorfor ikke meldekort?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b-NO" sz="2400" dirty="0">
                <a:solidFill>
                  <a:srgbClr val="FF0000"/>
                </a:solidFill>
              </a:rPr>
              <a:t>Unge (18-35)</a:t>
            </a:r>
          </a:p>
          <a:p>
            <a:pPr lvl="1"/>
            <a:r>
              <a:rPr lang="nb-NO" sz="2000" dirty="0"/>
              <a:t>Arbeidsgivers bekymringer med å ansette </a:t>
            </a:r>
            <a:r>
              <a:rPr lang="nb-NO" sz="2000" dirty="0" smtClean="0"/>
              <a:t>folk med «hull i </a:t>
            </a:r>
            <a:r>
              <a:rPr lang="nb-NO" sz="2000" dirty="0" err="1" smtClean="0"/>
              <a:t>CV’n</a:t>
            </a:r>
            <a:r>
              <a:rPr lang="nb-NO" sz="2000" dirty="0" smtClean="0"/>
              <a:t>»</a:t>
            </a:r>
            <a:endParaRPr lang="nb-NO" sz="2000" dirty="0"/>
          </a:p>
          <a:p>
            <a:pPr lvl="2"/>
            <a:r>
              <a:rPr lang="nb-NO" sz="2000" dirty="0"/>
              <a:t>Kreftbehandling som </a:t>
            </a:r>
            <a:r>
              <a:rPr lang="nb-NO" sz="2000" dirty="0" smtClean="0"/>
              <a:t>barn eller unge voksne</a:t>
            </a:r>
            <a:endParaRPr lang="nb-NO" sz="2000" dirty="0"/>
          </a:p>
          <a:p>
            <a:pPr lvl="2"/>
            <a:r>
              <a:rPr lang="nb-NO" sz="2000" dirty="0"/>
              <a:t>Tar en utdannelse</a:t>
            </a:r>
          </a:p>
          <a:p>
            <a:pPr lvl="2"/>
            <a:r>
              <a:rPr lang="nb-NO" sz="2000" dirty="0" smtClean="0"/>
              <a:t>Ingen eller liten arbeidserfaring</a:t>
            </a:r>
            <a:endParaRPr lang="nb-NO" sz="2000" dirty="0"/>
          </a:p>
          <a:p>
            <a:pPr lvl="2"/>
            <a:r>
              <a:rPr lang="nb-NO" sz="2000" dirty="0"/>
              <a:t>Hvordan </a:t>
            </a:r>
            <a:r>
              <a:rPr lang="nb-NO" sz="2000" dirty="0" smtClean="0"/>
              <a:t>bli </a:t>
            </a:r>
            <a:r>
              <a:rPr lang="nb-NO" sz="2000" dirty="0"/>
              <a:t>attraktive arbeidstakere?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444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 som samarbeidspartner………….</a:t>
            </a:r>
            <a:endParaRPr lang="nb-N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KreftREHAB 2017 - Elin Stoermann-Næss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50" y="1301750"/>
            <a:ext cx="6968700" cy="4384675"/>
          </a:xfrm>
        </p:spPr>
      </p:pic>
    </p:spTree>
    <p:extLst>
      <p:ext uri="{BB962C8B-B14F-4D97-AF65-F5344CB8AC3E}">
        <p14:creationId xmlns:p14="http://schemas.microsoft.com/office/powerpoint/2010/main" val="38352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Kreft og arbeidsliv – politisk påvirkningsarbeid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Høringer </a:t>
            </a:r>
          </a:p>
          <a:p>
            <a:r>
              <a:rPr lang="nb-NO" sz="2800" dirty="0" smtClean="0"/>
              <a:t>Inkluderende </a:t>
            </a:r>
            <a:r>
              <a:rPr lang="nb-NO" sz="2800" dirty="0"/>
              <a:t>arbeidsliv og kreftrammedes muligheter for å stå i arbeid</a:t>
            </a:r>
          </a:p>
          <a:p>
            <a:r>
              <a:rPr lang="nb-NO" sz="2800" dirty="0"/>
              <a:t>En mer fleksibel sykelønnsordning</a:t>
            </a:r>
          </a:p>
          <a:p>
            <a:r>
              <a:rPr lang="nb-NO" sz="2800" dirty="0"/>
              <a:t>Pårørendepenger </a:t>
            </a:r>
            <a:endParaRPr lang="nb-NO" sz="2800" dirty="0" smtClean="0"/>
          </a:p>
          <a:p>
            <a:r>
              <a:rPr lang="nb-NO" sz="2800" dirty="0" smtClean="0"/>
              <a:t>Studenter og AAP</a:t>
            </a:r>
            <a:endParaRPr lang="nb-NO" sz="2800" dirty="0"/>
          </a:p>
          <a:p>
            <a:r>
              <a:rPr lang="nb-NO" sz="2800" dirty="0"/>
              <a:t>Arbeidsplassen som forebyggende arena</a:t>
            </a:r>
          </a:p>
          <a:p>
            <a:r>
              <a:rPr lang="nb-NO" sz="2800" dirty="0"/>
              <a:t>Rehabilitering inn i </a:t>
            </a:r>
            <a:r>
              <a:rPr lang="nb-NO" sz="2800" dirty="0" smtClean="0"/>
              <a:t>pakkeforløpene – også arbeidsrettet rehabilitering</a:t>
            </a:r>
            <a:endParaRPr lang="nb-NO" sz="2800" dirty="0"/>
          </a:p>
          <a:p>
            <a:r>
              <a:rPr lang="nb-NO" sz="2800" dirty="0"/>
              <a:t>Kreftkoordinator i alle </a:t>
            </a:r>
            <a:r>
              <a:rPr lang="nb-NO" sz="2800" dirty="0" smtClean="0"/>
              <a:t>kommuner</a:t>
            </a:r>
          </a:p>
          <a:p>
            <a:pPr marL="0" indent="0">
              <a:buNone/>
            </a:pPr>
            <a:endParaRPr lang="nb-NO" sz="2800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KreftREHAB 2017 - Elin Stoermann-Næss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569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Rettigheter, plikter og </a:t>
            </a:r>
            <a:r>
              <a:rPr lang="nb-N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muligheter…..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3"/>
          </p:nvPr>
        </p:nvSpPr>
        <p:spPr>
          <a:xfrm>
            <a:off x="366713" y="1451610"/>
            <a:ext cx="4068000" cy="4983354"/>
          </a:xfrm>
        </p:spPr>
        <p:txBody>
          <a:bodyPr/>
          <a:lstStyle/>
          <a:p>
            <a:pPr marL="0" indent="0">
              <a:buNone/>
            </a:pPr>
            <a:r>
              <a:rPr lang="nb-NO" sz="2400" dirty="0" smtClean="0">
                <a:solidFill>
                  <a:srgbClr val="FF0000"/>
                </a:solidFill>
              </a:rPr>
              <a:t>…….</a:t>
            </a:r>
            <a:r>
              <a:rPr lang="nb-NO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arbeidsgiver </a:t>
            </a:r>
            <a:endParaRPr lang="nb-NO" sz="2400" dirty="0" smtClean="0">
              <a:solidFill>
                <a:srgbClr val="FF0000"/>
              </a:solidFill>
            </a:endParaRPr>
          </a:p>
          <a:p>
            <a:endParaRPr lang="nb-NO" dirty="0"/>
          </a:p>
          <a:p>
            <a:pPr>
              <a:buFont typeface="Courier New" panose="02070309020205020404" pitchFamily="49" charset="0"/>
              <a:buChar char="o"/>
            </a:pPr>
            <a:r>
              <a:rPr lang="nb-NO" sz="2400" dirty="0"/>
              <a:t>Lovpålagte oppfølgingsaktiviteter</a:t>
            </a:r>
          </a:p>
          <a:p>
            <a:pPr marL="0" indent="0">
              <a:buNone/>
            </a:pPr>
            <a:endParaRPr lang="nb-NO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nb-NO" sz="2400" dirty="0"/>
              <a:t>Hvordan </a:t>
            </a:r>
            <a:r>
              <a:rPr lang="nb-NO" sz="2400" dirty="0" smtClean="0"/>
              <a:t>kan leder </a:t>
            </a:r>
            <a:r>
              <a:rPr lang="nb-NO" sz="2400" dirty="0"/>
              <a:t>støtte den ansatte</a:t>
            </a:r>
            <a:r>
              <a:rPr lang="nb-NO" sz="2400" dirty="0" smtClean="0"/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endParaRPr lang="nb-NO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nb-NO" sz="2400" dirty="0"/>
              <a:t>Enkel oppfølgingsplan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400" dirty="0"/>
              <a:t>Kontakt – hvor ofte?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400" dirty="0"/>
              <a:t>Tiltak – hvilke?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400" dirty="0"/>
              <a:t>Tilrettelegging – hvordan?</a:t>
            </a:r>
          </a:p>
          <a:p>
            <a:pPr marL="180000" lvl="1" indent="0">
              <a:buNone/>
            </a:pP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4"/>
          </p:nvPr>
        </p:nvSpPr>
        <p:spPr>
          <a:xfrm>
            <a:off x="4716000" y="1451610"/>
            <a:ext cx="4068000" cy="4983354"/>
          </a:xfrm>
        </p:spPr>
        <p:txBody>
          <a:bodyPr/>
          <a:lstStyle/>
          <a:p>
            <a:pPr marL="0" indent="0">
              <a:buNone/>
            </a:pPr>
            <a:r>
              <a:rPr lang="nb-NO" sz="2400" dirty="0" smtClean="0">
                <a:solidFill>
                  <a:srgbClr val="FF0000"/>
                </a:solidFill>
              </a:rPr>
              <a:t>……</a:t>
            </a:r>
            <a:r>
              <a:rPr lang="nb-NO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nb-NO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arbeidstaker</a:t>
            </a:r>
          </a:p>
          <a:p>
            <a:pPr marL="0" indent="0">
              <a:buNone/>
            </a:pPr>
            <a:endParaRPr lang="nb-NO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nb-NO" sz="2400" dirty="0"/>
              <a:t>Holde kontakt med arbeidsgiver!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2400" dirty="0"/>
              <a:t>Ny oppstart etter sykefraværet?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2400" dirty="0"/>
              <a:t>Tenke langsiktig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2400" dirty="0"/>
              <a:t>Hva skal jeg si til kollegene mine?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2400" dirty="0"/>
              <a:t>NAV – en samarbeidspartner?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2400" dirty="0"/>
              <a:t>Ikke si opp jobben som </a:t>
            </a:r>
            <a:r>
              <a:rPr lang="nb-NO" sz="2400" dirty="0" smtClean="0"/>
              <a:t>syk!</a:t>
            </a:r>
          </a:p>
          <a:p>
            <a:pPr marL="0" indent="0">
              <a:buNone/>
            </a:pPr>
            <a:endParaRPr lang="nb-NO" sz="2000" dirty="0">
              <a:solidFill>
                <a:srgbClr val="FF0000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KreftREHAB 2017 - Elin Stoermann-Næss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699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eftforeningen_Powerpoint_Mal[1]">
  <a:themeElements>
    <a:clrScheme name="Kreftforeningen">
      <a:dk1>
        <a:sysClr val="windowText" lastClr="000000"/>
      </a:dk1>
      <a:lt1>
        <a:sysClr val="window" lastClr="FFFFFF"/>
      </a:lt1>
      <a:dk2>
        <a:srgbClr val="595959"/>
      </a:dk2>
      <a:lt2>
        <a:srgbClr val="00AECB"/>
      </a:lt2>
      <a:accent1>
        <a:srgbClr val="00AECB"/>
      </a:accent1>
      <a:accent2>
        <a:srgbClr val="83389B"/>
      </a:accent2>
      <a:accent3>
        <a:srgbClr val="E86DB2"/>
      </a:accent3>
      <a:accent4>
        <a:srgbClr val="D1005D"/>
      </a:accent4>
      <a:accent5>
        <a:srgbClr val="FF5A00"/>
      </a:accent5>
      <a:accent6>
        <a:srgbClr val="66BC29"/>
      </a:accent6>
      <a:hlink>
        <a:srgbClr val="000000"/>
      </a:hlink>
      <a:folHlink>
        <a:srgbClr val="FFFFFF"/>
      </a:folHlink>
    </a:clrScheme>
    <a:fontScheme name="Kreftforen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E6899"/>
        </a:solidFill>
        <a:ln>
          <a:noFill/>
        </a:ln>
        <a:effectLst/>
      </a:spPr>
      <a:bodyPr rtlCol="0" anchor="ctr"/>
      <a:lstStyle>
        <a:defPPr algn="ctr">
          <a:defRPr b="0" i="0" dirty="0" smtClean="0">
            <a:solidFill>
              <a:schemeClr val="bg1"/>
            </a:solidFill>
            <a:latin typeface="News Gothic MT"/>
            <a:cs typeface="News Gothic M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b="0" i="0" dirty="0" smtClean="0">
            <a:latin typeface="News Gothic MT"/>
            <a:cs typeface="News Gothic M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BF968E6F8CCE4C9033C1BD6A616812" ma:contentTypeVersion="0" ma:contentTypeDescription="Opprett et nytt dokument." ma:contentTypeScope="" ma:versionID="470d815f8d199cdefb6acb40a4b28926">
  <xsd:schema xmlns:xsd="http://www.w3.org/2001/XMLSchema" xmlns:p="http://schemas.microsoft.com/office/2006/metadata/properties" xmlns:ns2="5f8c076f-abc4-4a1a-b09a-dacedb546d8c" targetNamespace="http://schemas.microsoft.com/office/2006/metadata/properties" ma:root="true" ma:fieldsID="5a5fe0d18824550902f8c79841c0375b" ns2:_="">
    <xsd:import namespace="5f8c076f-abc4-4a1a-b09a-dacedb546d8c"/>
    <xsd:element name="properties">
      <xsd:complexType>
        <xsd:sequence>
          <xsd:element name="documentManagement">
            <xsd:complexType>
              <xsd:all>
                <xsd:element ref="ns2:TopicI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f8c076f-abc4-4a1a-b09a-dacedb546d8c" elementFormDefault="qualified">
    <xsd:import namespace="http://schemas.microsoft.com/office/2006/documentManagement/types"/>
    <xsd:element name="TopicId" ma:index="8" nillable="true" ma:displayName="TopicId" ma:hidden="true" ma:internalName="TopicId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 ma:readOnly="true"/>
        <xsd:element ref="dc:title" minOccurs="0" maxOccurs="1" ma:index="4" ma:displayName="Navn/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opicId xmlns="5f8c076f-abc4-4a1a-b09a-dacedb546d8c" xsi:nil="true"/>
  </documentManagement>
</p:properties>
</file>

<file path=customXml/itemProps1.xml><?xml version="1.0" encoding="utf-8"?>
<ds:datastoreItem xmlns:ds="http://schemas.openxmlformats.org/officeDocument/2006/customXml" ds:itemID="{16521F63-A162-4CDF-994D-2E08EA1728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8c076f-abc4-4a1a-b09a-dacedb546d8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42DB2D6-789B-433D-8E52-F6AF4A5C1B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3BA039-77E2-4C1C-B38D-2C812C3614B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f8c076f-abc4-4a1a-b09a-dacedb546d8c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 for Powerpoint-presentasjoner-norsk</Template>
  <TotalTime>5558</TotalTime>
  <Words>344</Words>
  <Application>Microsoft Office PowerPoint</Application>
  <PresentationFormat>Skjermfremvisning (4:3)</PresentationFormat>
  <Paragraphs>107</Paragraphs>
  <Slides>11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Georgia</vt:lpstr>
      <vt:lpstr>News Gothic MT</vt:lpstr>
      <vt:lpstr>Kreftforeningen_Powerpoint_Mal[1]</vt:lpstr>
      <vt:lpstr>Arbeid, skole og studier – viktige arenaer i kreftrehabilitering</vt:lpstr>
      <vt:lpstr>Fra vår strategi……….</vt:lpstr>
      <vt:lpstr>Ulikt sykdoms- og behandlingsforløp – flere overlever………</vt:lpstr>
      <vt:lpstr>Er kreftpasienter i arbeid? Hva sier forskning?</vt:lpstr>
      <vt:lpstr>Sykepenger som tidskonto</vt:lpstr>
      <vt:lpstr>Studenter/unge – utfordringer og muligheter under og etter kreft</vt:lpstr>
      <vt:lpstr>NAV som samarbeidspartner………….</vt:lpstr>
      <vt:lpstr>Kreft og arbeidsliv – politisk påvirkningsarbeid</vt:lpstr>
      <vt:lpstr>Rettigheter, plikter og muligheter…..</vt:lpstr>
      <vt:lpstr>Kan vi komme hit?</vt:lpstr>
      <vt:lpstr>Takk for meg!</vt:lpstr>
    </vt:vector>
  </TitlesOfParts>
  <Company>Kreftforeningen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Landssamling – kreftkoordinatorer 19.-20.november</dc:title>
  <dc:creator>Petter Lindseth</dc:creator>
  <cp:lastModifiedBy>Elin Stoermann-Næss</cp:lastModifiedBy>
  <cp:revision>328</cp:revision>
  <cp:lastPrinted>2017-04-25T08:43:13Z</cp:lastPrinted>
  <dcterms:created xsi:type="dcterms:W3CDTF">2012-10-16T06:36:10Z</dcterms:created>
  <dcterms:modified xsi:type="dcterms:W3CDTF">2017-05-08T11:42:22Z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0x010100C4BF968E6F8CCE4C9033C1BD6A616812</vt:lpwstr>
  </property>
</Properties>
</file>